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87" r:id="rId3"/>
  </p:sldMasterIdLst>
  <p:notesMasterIdLst>
    <p:notesMasterId r:id="rId26"/>
  </p:notesMasterIdLst>
  <p:sldIdLst>
    <p:sldId id="256" r:id="rId4"/>
    <p:sldId id="269" r:id="rId5"/>
    <p:sldId id="263" r:id="rId6"/>
    <p:sldId id="257" r:id="rId7"/>
    <p:sldId id="258" r:id="rId8"/>
    <p:sldId id="270" r:id="rId9"/>
    <p:sldId id="259" r:id="rId10"/>
    <p:sldId id="271" r:id="rId11"/>
    <p:sldId id="272" r:id="rId12"/>
    <p:sldId id="273" r:id="rId13"/>
    <p:sldId id="264" r:id="rId14"/>
    <p:sldId id="276" r:id="rId15"/>
    <p:sldId id="277" r:id="rId16"/>
    <p:sldId id="274" r:id="rId17"/>
    <p:sldId id="275" r:id="rId18"/>
    <p:sldId id="267" r:id="rId19"/>
    <p:sldId id="268" r:id="rId20"/>
    <p:sldId id="265" r:id="rId21"/>
    <p:sldId id="278" r:id="rId22"/>
    <p:sldId id="266" r:id="rId23"/>
    <p:sldId id="261" r:id="rId24"/>
    <p:sldId id="2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6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6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6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AAC1C94-321F-4C00-BD50-719BFC4FD93E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D9B2B9A-BCE6-463D-BE99-8728FC04960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9DE8901-B87B-437F-A36A-76517CFFE46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1319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9DE8901-B87B-437F-A36A-76517CFFE46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9017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AAC1C94-321F-4C00-BD50-719BFC4FD93E}" type="slidenum">
              <a:rPr lang="en-US" sz="1400" b="0" strike="noStrike" spc="-1" smtClean="0">
                <a:latin typeface="Times New Roman"/>
              </a:rPr>
              <a:t>10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6984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AAC1C94-321F-4C00-BD50-719BFC4FD93E}" type="slidenum">
              <a:rPr lang="en-US" sz="1400" b="0" strike="noStrike" spc="-1" smtClean="0">
                <a:latin typeface="Times New Roman"/>
              </a:rPr>
              <a:t>12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1585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AAC1C94-321F-4C00-BD50-719BFC4FD93E}" type="slidenum">
              <a:rPr lang="en-US" sz="1400" b="0" strike="noStrike" spc="-1" smtClean="0">
                <a:latin typeface="Times New Roman"/>
              </a:rPr>
              <a:t>13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4716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2AAC1C94-321F-4C00-BD50-719BFC4FD93E}" type="slidenum">
              <a:rPr lang="en-US" sz="1400" b="0" strike="noStrike" spc="-1" smtClean="0">
                <a:latin typeface="Times New Roman"/>
              </a:rPr>
              <a:t>19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5081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0222CD-D91A-4268-A2C6-D4A4C23E2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20D01CA-F9B6-420A-8585-0CB57074A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A95124C-683E-4137-9D82-503D55CBE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E96C-57A4-4C9B-A44D-F3E58FA1BC24}" type="datetimeFigureOut">
              <a:rPr lang="tr-TR" smtClean="0"/>
              <a:t>5.07.2022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4C7714-E286-463F-9759-11B4A0282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D4DAD98-1878-42C1-9551-59B202A9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FFAE4-4D2D-4E90-AFD0-7A37DAEFB6A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24765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1314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 dirty="0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/>
          <p:nvPr/>
        </p:nvPicPr>
        <p:blipFill>
          <a:blip r:embed="rId14"/>
          <a:stretch/>
        </p:blipFill>
        <p:spPr>
          <a:xfrm>
            <a:off x="11089440" y="5654520"/>
            <a:ext cx="528480" cy="1065960"/>
          </a:xfrm>
          <a:prstGeom prst="rect">
            <a:avLst/>
          </a:prstGeom>
          <a:ln>
            <a:noFill/>
          </a:ln>
        </p:spPr>
      </p:pic>
      <p:sp>
        <p:nvSpPr>
          <p:cNvPr id="7" name="CustomShape 1"/>
          <p:cNvSpPr/>
          <p:nvPr/>
        </p:nvSpPr>
        <p:spPr>
          <a:xfrm>
            <a:off x="10878840" y="5603760"/>
            <a:ext cx="1042560" cy="1117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2"/>
          <p:cNvSpPr/>
          <p:nvPr/>
        </p:nvSpPr>
        <p:spPr>
          <a:xfrm>
            <a:off x="3670920" y="1382760"/>
            <a:ext cx="484596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ELECTRICAL &amp; ELECTRONICS </a:t>
            </a:r>
            <a:endParaRPr lang="en-US" sz="1600" b="1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ENGINEERING</a:t>
            </a:r>
            <a:endParaRPr lang="en-US" sz="1600" b="1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 dirty="0">
                <a:latin typeface="Arial"/>
              </a:rPr>
              <a:t>Click to edit the title text format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Seventh Outline Level</a:t>
            </a: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8DE65DA0-048F-4A63-9713-49AC2775A08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568" y="347070"/>
            <a:ext cx="3986846" cy="1000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7"/>
          <p:cNvPicPr/>
          <p:nvPr/>
        </p:nvPicPr>
        <p:blipFill>
          <a:blip r:embed="rId15"/>
          <a:stretch/>
        </p:blipFill>
        <p:spPr>
          <a:xfrm>
            <a:off x="11089440" y="5654520"/>
            <a:ext cx="528480" cy="1065960"/>
          </a:xfrm>
          <a:prstGeom prst="rect">
            <a:avLst/>
          </a:prstGeom>
          <a:ln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0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7"/>
          <p:cNvPicPr/>
          <p:nvPr/>
        </p:nvPicPr>
        <p:blipFill>
          <a:blip r:embed="rId14"/>
          <a:stretch/>
        </p:blipFill>
        <p:spPr>
          <a:xfrm>
            <a:off x="11089440" y="5654520"/>
            <a:ext cx="528480" cy="1065960"/>
          </a:xfrm>
          <a:prstGeom prst="rect">
            <a:avLst/>
          </a:prstGeom>
          <a:ln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tr-TR" sz="5400" spc="-1" dirty="0">
                <a:solidFill>
                  <a:srgbClr val="C00000"/>
                </a:solidFill>
                <a:latin typeface="Calibri Light"/>
              </a:rPr>
              <a:t>Ultra-</a:t>
            </a:r>
            <a:r>
              <a:rPr lang="tr-TR" sz="5400" spc="-1" dirty="0" err="1">
                <a:solidFill>
                  <a:srgbClr val="C00000"/>
                </a:solidFill>
                <a:latin typeface="Calibri Light"/>
              </a:rPr>
              <a:t>Wide</a:t>
            </a:r>
            <a:r>
              <a:rPr lang="tr-TR" sz="5400" spc="-1" dirty="0">
                <a:solidFill>
                  <a:srgbClr val="C00000"/>
                </a:solidFill>
                <a:latin typeface="Calibri Light"/>
              </a:rPr>
              <a:t> </a:t>
            </a:r>
            <a:r>
              <a:rPr lang="tr-TR" sz="5400" spc="-1" dirty="0" err="1">
                <a:solidFill>
                  <a:srgbClr val="C00000"/>
                </a:solidFill>
                <a:latin typeface="Calibri Light"/>
              </a:rPr>
              <a:t>Band</a:t>
            </a:r>
            <a:r>
              <a:rPr lang="tr-TR" sz="5400" spc="-1" dirty="0">
                <a:solidFill>
                  <a:srgbClr val="C00000"/>
                </a:solidFill>
                <a:latin typeface="Calibri Light"/>
              </a:rPr>
              <a:t> </a:t>
            </a:r>
            <a:r>
              <a:rPr lang="tr-TR" sz="5400" spc="-1" dirty="0" err="1">
                <a:solidFill>
                  <a:srgbClr val="C00000"/>
                </a:solidFill>
                <a:latin typeface="Calibri Light"/>
              </a:rPr>
              <a:t>Localization</a:t>
            </a:r>
            <a:endParaRPr lang="en-US" sz="5400" b="0" strike="noStrike" spc="-1" dirty="0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1523880" y="383755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tr-TR" sz="2400" b="0" strike="noStrike" spc="-1" dirty="0">
                <a:solidFill>
                  <a:srgbClr val="000000"/>
                </a:solidFill>
                <a:latin typeface="Calibri"/>
              </a:rPr>
              <a:t>Hakan Karadeniz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tr-TR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Akın Bora Kılıç</a:t>
            </a:r>
            <a:endParaRPr lang="en-US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J</a:t>
            </a:r>
            <a:r>
              <a:rPr lang="tr-TR" sz="2400" b="0" strike="noStrike" spc="-1" dirty="0" err="1">
                <a:solidFill>
                  <a:srgbClr val="000000"/>
                </a:solidFill>
                <a:latin typeface="Calibri"/>
              </a:rPr>
              <a:t>uly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tr-TR" sz="2400" b="0" strike="noStrike" spc="-1">
                <a:solidFill>
                  <a:srgbClr val="000000"/>
                </a:solidFill>
                <a:latin typeface="Calibri"/>
              </a:rPr>
              <a:t>5</a:t>
            </a:r>
            <a:r>
              <a:rPr lang="en-US" sz="2400" b="0" strike="noStrike" spc="-1" baseline="30000">
                <a:solidFill>
                  <a:srgbClr val="000000"/>
                </a:solidFill>
                <a:latin typeface="Calibri"/>
              </a:rPr>
              <a:t>th</a:t>
            </a:r>
            <a:r>
              <a:rPr lang="en-US" sz="2400" b="0" strike="noStrike" spc="-1" baseline="30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, 2022</a:t>
            </a: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EEEN 49</a:t>
            </a:r>
            <a:r>
              <a:rPr lang="tr-TR" sz="2400" b="0" strike="noStrike" spc="-1" dirty="0">
                <a:solidFill>
                  <a:srgbClr val="000000"/>
                </a:solidFill>
                <a:latin typeface="Calibri"/>
              </a:rPr>
              <a:t>2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 Project Presentation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5545440" y="6292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9448-7C2F-7FD2-C313-DEC81D02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&lt;CODE&gt;</a:t>
            </a:r>
            <a:endParaRPr lang="en-US" dirty="0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FAE3DDDA-60EB-028B-E899-39CA3D5CE4E1}"/>
              </a:ext>
            </a:extLst>
          </p:cNvPr>
          <p:cNvSpPr/>
          <p:nvPr/>
        </p:nvSpPr>
        <p:spPr>
          <a:xfrm>
            <a:off x="796031" y="1400918"/>
            <a:ext cx="2798194" cy="4864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77874739-5434-F447-C6F4-92DB5D5CCEF7}"/>
              </a:ext>
            </a:extLst>
          </p:cNvPr>
          <p:cNvSpPr txBox="1"/>
          <p:nvPr/>
        </p:nvSpPr>
        <p:spPr>
          <a:xfrm>
            <a:off x="796030" y="1418399"/>
            <a:ext cx="27981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2200" dirty="0"/>
          </a:p>
          <a:p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200" dirty="0"/>
              <a:t>Libraries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200" dirty="0"/>
              <a:t>« C «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200" dirty="0" err="1"/>
              <a:t>i,j,k,l</a:t>
            </a:r>
            <a:r>
              <a:rPr lang="tr-TR" sz="2200" dirty="0"/>
              <a:t> </a:t>
            </a:r>
            <a:r>
              <a:rPr lang="tr-TR" sz="2200" dirty="0" err="1"/>
              <a:t>Values</a:t>
            </a:r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200" dirty="0" err="1"/>
              <a:t>file.open</a:t>
            </a:r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200" dirty="0" err="1"/>
              <a:t>device.list</a:t>
            </a:r>
            <a:endParaRPr lang="tr-TR" sz="2200" dirty="0"/>
          </a:p>
          <a:p>
            <a:endParaRPr lang="tr-TR" sz="22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E7471F2-F3A1-9CAB-6B02-3021F01AB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238" y="1400919"/>
            <a:ext cx="6334125" cy="4467225"/>
          </a:xfrm>
          <a:prstGeom prst="rect">
            <a:avLst/>
          </a:prstGeom>
        </p:spPr>
      </p:pic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38760B25-F93B-7174-61D9-0F68911988A5}"/>
              </a:ext>
            </a:extLst>
          </p:cNvPr>
          <p:cNvCxnSpPr>
            <a:cxnSpLocks/>
          </p:cNvCxnSpPr>
          <p:nvPr/>
        </p:nvCxnSpPr>
        <p:spPr>
          <a:xfrm>
            <a:off x="4074059" y="1400919"/>
            <a:ext cx="0" cy="4719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606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3892-D5F3-EC37-CCA6-197A0C15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&lt;CODE&gt;</a:t>
            </a:r>
            <a:endParaRPr lang="en-US" dirty="0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A4CE90F9-6C0A-9BE0-EC68-3D1458E5D5ED}"/>
              </a:ext>
            </a:extLst>
          </p:cNvPr>
          <p:cNvSpPr/>
          <p:nvPr/>
        </p:nvSpPr>
        <p:spPr>
          <a:xfrm>
            <a:off x="796031" y="1400918"/>
            <a:ext cx="2798194" cy="4864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tr-TR" sz="1800" dirty="0"/>
          </a:p>
          <a:p>
            <a:endParaRPr lang="tr-T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200" dirty="0" err="1"/>
              <a:t>file.readline</a:t>
            </a:r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200"/>
              <a:t>arrays</a:t>
            </a:r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200" dirty="0" err="1"/>
              <a:t>print</a:t>
            </a:r>
            <a:r>
              <a:rPr lang="tr-TR" sz="2200" dirty="0"/>
              <a:t> </a:t>
            </a:r>
            <a:r>
              <a:rPr lang="tr-TR" sz="2200" dirty="0" err="1"/>
              <a:t>devicelist</a:t>
            </a:r>
            <a:endParaRPr lang="tr-TR" sz="2200" dirty="0"/>
          </a:p>
          <a:p>
            <a:endParaRPr lang="tr-TR" sz="18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307135C-DA1D-0853-1114-C8142517F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060" y="1400918"/>
            <a:ext cx="8092714" cy="4293712"/>
          </a:xfrm>
          <a:prstGeom prst="rect">
            <a:avLst/>
          </a:prstGeom>
        </p:spPr>
      </p:pic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6CB320E1-BC87-02FB-FD10-93FB5819A0F5}"/>
              </a:ext>
            </a:extLst>
          </p:cNvPr>
          <p:cNvCxnSpPr>
            <a:cxnSpLocks/>
          </p:cNvCxnSpPr>
          <p:nvPr/>
        </p:nvCxnSpPr>
        <p:spPr>
          <a:xfrm>
            <a:off x="4074059" y="1400919"/>
            <a:ext cx="0" cy="4719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222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9448-7C2F-7FD2-C313-DEC81D02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&lt;CODE&gt;</a:t>
            </a:r>
            <a:endParaRPr lang="en-US" dirty="0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FAE3DDDA-60EB-028B-E899-39CA3D5CE4E1}"/>
              </a:ext>
            </a:extLst>
          </p:cNvPr>
          <p:cNvSpPr/>
          <p:nvPr/>
        </p:nvSpPr>
        <p:spPr>
          <a:xfrm>
            <a:off x="796031" y="1400918"/>
            <a:ext cx="2798194" cy="4864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77874739-5434-F447-C6F4-92DB5D5CCEF7}"/>
              </a:ext>
            </a:extLst>
          </p:cNvPr>
          <p:cNvSpPr txBox="1"/>
          <p:nvPr/>
        </p:nvSpPr>
        <p:spPr>
          <a:xfrm>
            <a:off x="796030" y="2106463"/>
            <a:ext cx="27981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2200" dirty="0"/>
          </a:p>
          <a:p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200" dirty="0"/>
              <a:t>x = d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200" dirty="0"/>
              <a:t>y = e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200" dirty="0" err="1"/>
              <a:t>append</a:t>
            </a:r>
            <a:r>
              <a:rPr lang="tr-TR" sz="2200" dirty="0"/>
              <a:t> </a:t>
            </a:r>
            <a:r>
              <a:rPr lang="tr-TR" sz="2200" dirty="0" err="1"/>
              <a:t>list</a:t>
            </a:r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200" dirty="0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38760B25-F93B-7174-61D9-0F68911988A5}"/>
              </a:ext>
            </a:extLst>
          </p:cNvPr>
          <p:cNvCxnSpPr>
            <a:cxnSpLocks/>
          </p:cNvCxnSpPr>
          <p:nvPr/>
        </p:nvCxnSpPr>
        <p:spPr>
          <a:xfrm>
            <a:off x="4074059" y="1400919"/>
            <a:ext cx="0" cy="4719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" name="Resim 3">
            <a:extLst>
              <a:ext uri="{FF2B5EF4-FFF2-40B4-BE49-F238E27FC236}">
                <a16:creationId xmlns:a16="http://schemas.microsoft.com/office/drawing/2014/main" id="{36270F90-E6E1-9F21-AFDC-FFEB4C44C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772" y="75894"/>
            <a:ext cx="4401908" cy="670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32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9448-7C2F-7FD2-C313-DEC81D02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&lt;CODE&gt;</a:t>
            </a:r>
            <a:endParaRPr lang="en-US" dirty="0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FAE3DDDA-60EB-028B-E899-39CA3D5CE4E1}"/>
              </a:ext>
            </a:extLst>
          </p:cNvPr>
          <p:cNvSpPr/>
          <p:nvPr/>
        </p:nvSpPr>
        <p:spPr>
          <a:xfrm>
            <a:off x="796031" y="1400918"/>
            <a:ext cx="2798194" cy="4864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77874739-5434-F447-C6F4-92DB5D5CCEF7}"/>
              </a:ext>
            </a:extLst>
          </p:cNvPr>
          <p:cNvSpPr txBox="1"/>
          <p:nvPr/>
        </p:nvSpPr>
        <p:spPr>
          <a:xfrm>
            <a:off x="823206" y="1576293"/>
            <a:ext cx="27981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2200" dirty="0"/>
          </a:p>
          <a:p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200" dirty="0" err="1"/>
              <a:t>matplotlib</a:t>
            </a:r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200" dirty="0" err="1"/>
              <a:t>plot</a:t>
            </a:r>
            <a:r>
              <a:rPr lang="tr-TR" sz="2200" dirty="0"/>
              <a:t>  ‘</a:t>
            </a:r>
            <a:r>
              <a:rPr lang="tr-TR" sz="2200" dirty="0" err="1"/>
              <a:t>ro</a:t>
            </a:r>
            <a:r>
              <a:rPr lang="tr-TR" sz="2200" dirty="0"/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200" dirty="0"/>
              <a:t>x-</a:t>
            </a:r>
            <a:r>
              <a:rPr lang="tr-TR" sz="2200" dirty="0" err="1"/>
              <a:t>lim</a:t>
            </a:r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200" dirty="0"/>
              <a:t>y-</a:t>
            </a:r>
            <a:r>
              <a:rPr lang="tr-TR" sz="2200" dirty="0" err="1"/>
              <a:t>lim</a:t>
            </a:r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200" dirty="0" err="1"/>
              <a:t>show</a:t>
            </a:r>
            <a:endParaRPr lang="tr-T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200" dirty="0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38760B25-F93B-7174-61D9-0F68911988A5}"/>
              </a:ext>
            </a:extLst>
          </p:cNvPr>
          <p:cNvCxnSpPr>
            <a:cxnSpLocks/>
          </p:cNvCxnSpPr>
          <p:nvPr/>
        </p:nvCxnSpPr>
        <p:spPr>
          <a:xfrm>
            <a:off x="4074059" y="1400919"/>
            <a:ext cx="0" cy="4719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Resim 4">
            <a:extLst>
              <a:ext uri="{FF2B5EF4-FFF2-40B4-BE49-F238E27FC236}">
                <a16:creationId xmlns:a16="http://schemas.microsoft.com/office/drawing/2014/main" id="{8E2A87EF-D952-98BE-B168-411BB933A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47" y="1576293"/>
            <a:ext cx="5667910" cy="37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5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39FE-D906-3EA8-9596-8A7EDB462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b="1" dirty="0"/>
              <a:t>Test </a:t>
            </a:r>
            <a:r>
              <a:rPr lang="tr-TR" sz="5400" b="1" dirty="0" err="1"/>
              <a:t>Result</a:t>
            </a:r>
            <a:endParaRPr lang="en-US" sz="5400" b="1" dirty="0"/>
          </a:p>
        </p:txBody>
      </p:sp>
      <p:pic>
        <p:nvPicPr>
          <p:cNvPr id="4" name="Resim 9">
            <a:extLst>
              <a:ext uri="{FF2B5EF4-FFF2-40B4-BE49-F238E27FC236}">
                <a16:creationId xmlns:a16="http://schemas.microsoft.com/office/drawing/2014/main" id="{3B01859A-E0E2-5758-F309-72030A6E4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789" y="2310606"/>
            <a:ext cx="5999748" cy="41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6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87CF-4018-32CA-A45C-9AA49EAD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tr-TR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sim 10">
            <a:extLst>
              <a:ext uri="{FF2B5EF4-FFF2-40B4-BE49-F238E27FC236}">
                <a16:creationId xmlns:a16="http://schemas.microsoft.com/office/drawing/2014/main" id="{0529287E-4A5F-97D3-7DDA-3BC2AE81F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463" y="2386806"/>
            <a:ext cx="5582653" cy="377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90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8BFF-0B7B-F89E-4BBB-172B6CBE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tr-TR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sim 11">
            <a:extLst>
              <a:ext uri="{FF2B5EF4-FFF2-40B4-BE49-F238E27FC236}">
                <a16:creationId xmlns:a16="http://schemas.microsoft.com/office/drawing/2014/main" id="{6421787E-D1F6-0CE0-2E3A-F190D914F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79" y="1690688"/>
            <a:ext cx="5017643" cy="40265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690C82-76C9-959E-CD97-CC080DEA2940}"/>
              </a:ext>
            </a:extLst>
          </p:cNvPr>
          <p:cNvSpPr txBox="1"/>
          <p:nvPr/>
        </p:nvSpPr>
        <p:spPr>
          <a:xfrm>
            <a:off x="5723390" y="1824254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measurements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made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each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"5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centimeters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were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averaged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continued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until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length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 "2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meters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". As can be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seen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graph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most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deviation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occurs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first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"15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centimeters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83134-CA84-191A-FA58-133138A7EF06}"/>
              </a:ext>
            </a:extLst>
          </p:cNvPr>
          <p:cNvSpPr txBox="1"/>
          <p:nvPr/>
        </p:nvSpPr>
        <p:spPr>
          <a:xfrm>
            <a:off x="5721992" y="35193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MAPE = 21.421501615868394  OK!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E6615E-6F29-4468-CB90-D3DD26A907D5}"/>
              </a:ext>
            </a:extLst>
          </p:cNvPr>
          <p:cNvSpPr txBox="1"/>
          <p:nvPr/>
        </p:nvSpPr>
        <p:spPr>
          <a:xfrm>
            <a:off x="1203158" y="5621713"/>
            <a:ext cx="6096000" cy="1216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2148840" indent="-6350" algn="ctr">
              <a:lnSpc>
                <a:spcPct val="103000"/>
              </a:lnSpc>
              <a:spcAft>
                <a:spcPts val="15"/>
              </a:spcAft>
            </a:pP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(THE ANTENNAS OF THE DEVICES ARE LOOKING AT EACH OTHER WHEN THIS MEASUREMENT IS MADE )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29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23A4-4D47-43CF-A5A6-2EF2FD8C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tr-TR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F73BB-7FB0-F43F-A6A6-A917DC77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E04671-7608-FDA1-8160-1EDBABA08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95037"/>
            <a:ext cx="3752850" cy="2770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C7C606-346B-652A-E030-43AAABE817AC}"/>
              </a:ext>
            </a:extLst>
          </p:cNvPr>
          <p:cNvSpPr txBox="1"/>
          <p:nvPr/>
        </p:nvSpPr>
        <p:spPr>
          <a:xfrm>
            <a:off x="1090863" y="5063017"/>
            <a:ext cx="6096000" cy="1216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2148840" indent="-6350" algn="ctr">
              <a:lnSpc>
                <a:spcPct val="103000"/>
              </a:lnSpc>
              <a:spcAft>
                <a:spcPts val="15"/>
              </a:spcAft>
            </a:pP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(WHEN THIS MEASUREMENT IS MADE, THE ANTENNAS OF THE DEVICES ARE LOOKING TO EACH ONE)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97414-D446-70C7-1A04-FBEF52DD5191}"/>
              </a:ext>
            </a:extLst>
          </p:cNvPr>
          <p:cNvSpPr txBox="1"/>
          <p:nvPr/>
        </p:nvSpPr>
        <p:spPr>
          <a:xfrm>
            <a:off x="5257800" y="24748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measurements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made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each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"5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centimeters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were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averaged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continued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until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length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 "2 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meters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E0816A-FCEA-0C50-A1D7-0E188E36A77B}"/>
              </a:ext>
            </a:extLst>
          </p:cNvPr>
          <p:cNvSpPr txBox="1"/>
          <p:nvPr/>
        </p:nvSpPr>
        <p:spPr>
          <a:xfrm>
            <a:off x="5257800" y="36333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MAPE = 34.09314155845813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84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tr-TR" sz="4000" b="0" strike="noStrike" spc="-1" dirty="0" err="1">
                <a:solidFill>
                  <a:srgbClr val="000000"/>
                </a:solidFill>
                <a:latin typeface="Calibri Light"/>
              </a:rPr>
              <a:t>Conclusion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D314CE64-54AE-4808-B4EA-151143E12F8F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7/5/2022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47242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BDD9D1ED-9BF1-4A7A-9260-C13A7E143E66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18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61FDA1E0-A261-4ACB-783D-09BF8D774C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6660" y="1319707"/>
            <a:ext cx="9746632" cy="486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682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tr-TR" sz="4000" b="0" strike="noStrike" spc="-1" dirty="0" err="1">
                <a:solidFill>
                  <a:srgbClr val="000000"/>
                </a:solidFill>
                <a:latin typeface="Calibri Light"/>
              </a:rPr>
              <a:t>Conclusion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D314CE64-54AE-4808-B4EA-151143E12F8F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7/5/2022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47242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BDD9D1ED-9BF1-4A7A-9260-C13A7E143E66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19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A6F2AC-8801-4D66-2DE3-E4CD35E6B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2" t="23990" r="5816" b="33473"/>
          <a:stretch/>
        </p:blipFill>
        <p:spPr bwMode="auto">
          <a:xfrm>
            <a:off x="838080" y="1763468"/>
            <a:ext cx="10762626" cy="3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265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838080" y="482736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tr-TR" sz="4000" spc="-1" dirty="0">
                <a:solidFill>
                  <a:srgbClr val="000000"/>
                </a:solidFill>
                <a:latin typeface="Calibri Light"/>
              </a:rPr>
              <a:t>Problem Statement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838080" y="250740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tr-TR" sz="2800" spc="-1" dirty="0">
                <a:latin typeface="Arial"/>
              </a:rPr>
              <a:t>Problem </a:t>
            </a:r>
            <a:r>
              <a:rPr lang="tr-TR" sz="2800" spc="-1" dirty="0" err="1">
                <a:latin typeface="Arial"/>
              </a:rPr>
              <a:t>defination</a:t>
            </a:r>
            <a:endParaRPr lang="tr-TR" sz="2800" spc="-1" dirty="0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tr-TR" sz="2800" spc="-1" dirty="0" err="1">
                <a:latin typeface="Arial"/>
              </a:rPr>
              <a:t>Why</a:t>
            </a:r>
            <a:r>
              <a:rPr lang="tr-TR" sz="2800" spc="-1" dirty="0">
                <a:latin typeface="Arial"/>
              </a:rPr>
              <a:t> it is </a:t>
            </a:r>
            <a:r>
              <a:rPr lang="tr-TR" sz="2800" spc="-1" dirty="0" err="1">
                <a:latin typeface="Arial"/>
              </a:rPr>
              <a:t>important</a:t>
            </a:r>
            <a:r>
              <a:rPr lang="tr-TR" sz="2800" spc="-1" dirty="0">
                <a:latin typeface="Arial"/>
              </a:rPr>
              <a:t> ?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tr-TR" sz="2800" spc="-1" dirty="0" err="1">
                <a:latin typeface="Arial"/>
              </a:rPr>
              <a:t>The</a:t>
            </a:r>
            <a:r>
              <a:rPr lang="tr-TR" sz="2800" spc="-1" dirty="0">
                <a:latin typeface="Arial"/>
              </a:rPr>
              <a:t> </a:t>
            </a:r>
            <a:r>
              <a:rPr lang="tr-TR" sz="2800" spc="-1" dirty="0" err="1">
                <a:latin typeface="Arial"/>
              </a:rPr>
              <a:t>aim</a:t>
            </a:r>
            <a:r>
              <a:rPr lang="tr-TR" sz="2800" spc="-1" dirty="0">
                <a:latin typeface="Arial"/>
              </a:rPr>
              <a:t> </a:t>
            </a:r>
            <a:r>
              <a:rPr lang="tr-TR" sz="2800" spc="-1" dirty="0" err="1">
                <a:latin typeface="Arial"/>
              </a:rPr>
              <a:t>and</a:t>
            </a:r>
            <a:r>
              <a:rPr lang="tr-TR" sz="2800" spc="-1" dirty="0">
                <a:latin typeface="Arial"/>
              </a:rPr>
              <a:t> </a:t>
            </a:r>
            <a:r>
              <a:rPr lang="tr-TR" sz="2800" spc="-1" dirty="0" err="1">
                <a:latin typeface="Arial"/>
              </a:rPr>
              <a:t>objective</a:t>
            </a:r>
            <a:r>
              <a:rPr lang="tr-TR" sz="2800" spc="-1" dirty="0">
                <a:latin typeface="Arial"/>
              </a:rPr>
              <a:t> of </a:t>
            </a:r>
            <a:r>
              <a:rPr lang="tr-TR" sz="2800" spc="-1" dirty="0" err="1">
                <a:latin typeface="Arial"/>
              </a:rPr>
              <a:t>project</a:t>
            </a:r>
            <a:endParaRPr lang="tr-TR" sz="2800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tr-TR" sz="2800" spc="-1" dirty="0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08F4A61D-8F65-4670-A7F2-479A50F510D6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7/5/2022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47242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91867C2F-7CE3-45C2-8811-3C80F31EBE6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2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50836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tr-TR" sz="4000" b="0" strike="noStrike" spc="-1" dirty="0" err="1">
                <a:solidFill>
                  <a:srgbClr val="000000"/>
                </a:solidFill>
                <a:latin typeface="Calibri Light"/>
              </a:rPr>
              <a:t>Futurework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D314CE64-54AE-4808-B4EA-151143E12F8F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7/5/2022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47242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BDD9D1ED-9BF1-4A7A-9260-C13A7E143E66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20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24B262AF-FA75-CEAB-95A9-23127436A6C4}"/>
              </a:ext>
            </a:extLst>
          </p:cNvPr>
          <p:cNvSpPr txBox="1"/>
          <p:nvPr/>
        </p:nvSpPr>
        <p:spPr>
          <a:xfrm>
            <a:off x="838080" y="2088683"/>
            <a:ext cx="562119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tr-TR" sz="4500" dirty="0"/>
              <a:t>Real-Time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tr-TR" sz="45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tr-TR" sz="4500" dirty="0" err="1"/>
              <a:t>More</a:t>
            </a:r>
            <a:r>
              <a:rPr lang="tr-TR" sz="4500" dirty="0"/>
              <a:t> stabile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tr-TR" sz="45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tr-TR" sz="4500" dirty="0" err="1"/>
              <a:t>More</a:t>
            </a:r>
            <a:r>
              <a:rPr lang="tr-TR" sz="4500" dirty="0"/>
              <a:t> </a:t>
            </a:r>
            <a:r>
              <a:rPr lang="tr-TR" sz="4500" dirty="0" err="1"/>
              <a:t>effieceny</a:t>
            </a:r>
            <a:endParaRPr lang="tr-TR" sz="45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993520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597960" y="2358000"/>
            <a:ext cx="1139400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 Light"/>
              </a:rPr>
              <a:t>Thank you for your attention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D037ABA-AAF7-4BE9-A92F-F59828988BD8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7/5/2022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47242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6A8BE114-3B0D-4A9B-9C22-FC131EE8B856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21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Calibri Light"/>
              </a:rPr>
              <a:t>Additional slides for Q&amp;As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3"/>
          <p:cNvSpPr/>
          <p:nvPr/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1C2F9388-B2C2-4764-9166-AEF938797263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7/5/2022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47242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D395B542-C6AF-4466-A0A3-7E0A47316E86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22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3"/>
          <p:cNvSpPr/>
          <p:nvPr/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08F4A61D-8F65-4670-A7F2-479A50F510D6}" type="datetime1">
              <a:rPr lang="en-US" sz="1200" b="0" strike="noStrike" spc="-1">
                <a:solidFill>
                  <a:srgbClr val="8B8B8B"/>
                </a:solidFill>
                <a:latin typeface="Calibri"/>
              </a:rPr>
              <a:t>7/5/2022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47242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91867C2F-7CE3-45C2-8811-3C80F31EBE6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  <p:graphicFrame>
        <p:nvGraphicFramePr>
          <p:cNvPr id="2" name="Tablo 2">
            <a:extLst>
              <a:ext uri="{FF2B5EF4-FFF2-40B4-BE49-F238E27FC236}">
                <a16:creationId xmlns:a16="http://schemas.microsoft.com/office/drawing/2014/main" id="{7D11023C-8509-44F5-BB04-84A9E9F9B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14729"/>
              </p:ext>
            </p:extLst>
          </p:nvPr>
        </p:nvGraphicFramePr>
        <p:xfrm>
          <a:off x="838080" y="881550"/>
          <a:ext cx="9786796" cy="5474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3398">
                  <a:extLst>
                    <a:ext uri="{9D8B030D-6E8A-4147-A177-3AD203B41FA5}">
                      <a16:colId xmlns:a16="http://schemas.microsoft.com/office/drawing/2014/main" val="151686915"/>
                    </a:ext>
                  </a:extLst>
                </a:gridCol>
                <a:gridCol w="4893398">
                  <a:extLst>
                    <a:ext uri="{9D8B030D-6E8A-4147-A177-3AD203B41FA5}">
                      <a16:colId xmlns:a16="http://schemas.microsoft.com/office/drawing/2014/main" val="2001442106"/>
                    </a:ext>
                  </a:extLst>
                </a:gridCol>
              </a:tblGrid>
              <a:tr h="301446">
                <a:tc>
                  <a:txBody>
                    <a:bodyPr/>
                    <a:lstStyle/>
                    <a:p>
                      <a:r>
                        <a:rPr lang="tr-TR" dirty="0"/>
                        <a:t>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 </a:t>
                      </a:r>
                      <a:r>
                        <a:rPr lang="tr-TR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Adress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33715"/>
                  </a:ext>
                </a:extLst>
              </a:tr>
              <a:tr h="301446">
                <a:tc>
                  <a:txBody>
                    <a:bodyPr/>
                    <a:lstStyle/>
                    <a:p>
                      <a:r>
                        <a:rPr lang="tr-TR" sz="1600" b="1" u="sng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Search</a:t>
                      </a:r>
                      <a:r>
                        <a:rPr lang="tr-TR" sz="1600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tr-TR" sz="1600" b="1" u="sng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Enginees</a:t>
                      </a:r>
                      <a:endParaRPr lang="tr-TR" sz="1600" b="1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565574"/>
                  </a:ext>
                </a:extLst>
              </a:tr>
              <a:tr h="276326">
                <a:tc>
                  <a:txBody>
                    <a:bodyPr/>
                    <a:lstStyle/>
                    <a:p>
                      <a:r>
                        <a:rPr lang="tr-T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http://www.google.com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7529824"/>
                  </a:ext>
                </a:extLst>
              </a:tr>
              <a:tr h="276326">
                <a:tc>
                  <a:txBody>
                    <a:bodyPr/>
                    <a:lstStyle/>
                    <a:p>
                      <a:r>
                        <a:rPr lang="tr-T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Google </a:t>
                      </a:r>
                      <a:r>
                        <a:rPr lang="tr-TR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Scholar</a:t>
                      </a:r>
                      <a:endParaRPr lang="tr-TR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http://www.scholar.google.com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5117169"/>
                  </a:ext>
                </a:extLst>
              </a:tr>
              <a:tr h="276326">
                <a:tc>
                  <a:txBody>
                    <a:bodyPr/>
                    <a:lstStyle/>
                    <a:p>
                      <a:r>
                        <a:rPr lang="tr-TR" sz="1600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Electronic </a:t>
                      </a:r>
                      <a:r>
                        <a:rPr lang="tr-TR" sz="1600" b="1" u="sng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Search</a:t>
                      </a:r>
                      <a:r>
                        <a:rPr lang="tr-TR" sz="1600" b="1" u="sng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sz="1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40336"/>
                  </a:ext>
                </a:extLst>
              </a:tr>
              <a:tr h="276326">
                <a:tc>
                  <a:txBody>
                    <a:bodyPr/>
                    <a:lstStyle/>
                    <a:p>
                      <a:r>
                        <a:rPr lang="tr-T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</a:t>
                      </a:r>
                      <a:r>
                        <a:rPr lang="tr-TR" sz="16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Product </a:t>
                      </a:r>
                      <a:r>
                        <a:rPr lang="tr-TR" sz="16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Brief</a:t>
                      </a:r>
                      <a:endParaRPr lang="tr-TR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https://www.decawave.com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00825"/>
                  </a:ext>
                </a:extLst>
              </a:tr>
              <a:tr h="276326">
                <a:tc>
                  <a:txBody>
                    <a:bodyPr/>
                    <a:lstStyle/>
                    <a:p>
                      <a:r>
                        <a:rPr lang="tr-T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</a:t>
                      </a:r>
                      <a:r>
                        <a:rPr lang="tr-TR" sz="16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DWS1000 &amp; DWS3000 </a:t>
                      </a:r>
                      <a:r>
                        <a:rPr lang="tr-TR" sz="16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Schematics</a:t>
                      </a:r>
                      <a:endParaRPr lang="tr-TR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https://www.decawave.com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806399"/>
                  </a:ext>
                </a:extLst>
              </a:tr>
              <a:tr h="276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 DWS3000 API Software </a:t>
                      </a:r>
                      <a:r>
                        <a:rPr lang="tr-TR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and</a:t>
                      </a:r>
                      <a:r>
                        <a:rPr lang="tr-TR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API Guide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https://www.decawave.com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345547"/>
                  </a:ext>
                </a:extLst>
              </a:tr>
              <a:tr h="317147">
                <a:tc>
                  <a:txBody>
                    <a:bodyPr/>
                    <a:lstStyle/>
                    <a:p>
                      <a:pPr fontAlgn="ctr"/>
                      <a:r>
                        <a:rPr lang="tr-TR" sz="16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DWM3000EVB </a:t>
                      </a:r>
                      <a:r>
                        <a:rPr lang="tr-TR" sz="1600" b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Quick</a:t>
                      </a:r>
                      <a:r>
                        <a:rPr lang="tr-TR" sz="16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Start Guide</a:t>
                      </a:r>
                      <a:endParaRPr lang="tr-TR" sz="1600" b="0" dirty="0">
                        <a:solidFill>
                          <a:srgbClr val="999999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B="952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https://www.decawave.com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89215"/>
                  </a:ext>
                </a:extLst>
              </a:tr>
              <a:tr h="276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 UM 1974 User Manual (Stm32)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r-T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https://www.st.com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367462"/>
                  </a:ext>
                </a:extLst>
              </a:tr>
              <a:tr h="276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 </a:t>
                      </a:r>
                      <a:r>
                        <a:rPr lang="tr-TR" sz="16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STM32CubeIDE</a:t>
                      </a:r>
                      <a:endParaRPr lang="tr-T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https://www.st.com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708494"/>
                  </a:ext>
                </a:extLst>
              </a:tr>
              <a:tr h="276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 Ac6 Tools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r-T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https://www.ac6-tools.com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789146"/>
                  </a:ext>
                </a:extLst>
              </a:tr>
              <a:tr h="276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 </a:t>
                      </a:r>
                      <a:r>
                        <a:rPr lang="tr-TR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OpenOCD</a:t>
                      </a:r>
                      <a:r>
                        <a:rPr lang="tr-TR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tr-TR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Debugger</a:t>
                      </a:r>
                      <a:endParaRPr lang="tr-T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r-T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https://openocd.org/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415629"/>
                  </a:ext>
                </a:extLst>
              </a:tr>
              <a:tr h="276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 Forum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r-T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https://community.st.com/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011699"/>
                  </a:ext>
                </a:extLst>
              </a:tr>
              <a:tr h="276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 Forum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r-T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https://decaforum.decawave.com/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600615"/>
                  </a:ext>
                </a:extLst>
              </a:tr>
              <a:tr h="276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 Forum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r-T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https://github.com/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85993"/>
                  </a:ext>
                </a:extLst>
              </a:tr>
            </a:tbl>
          </a:graphicData>
        </a:graphic>
      </p:graphicFrame>
      <p:sp>
        <p:nvSpPr>
          <p:cNvPr id="3" name="Başlık 2">
            <a:extLst>
              <a:ext uri="{FF2B5EF4-FFF2-40B4-BE49-F238E27FC236}">
                <a16:creationId xmlns:a16="http://schemas.microsoft.com/office/drawing/2014/main" id="{65BFCC2E-B14E-4691-BCA2-F223E9AA4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-55170"/>
            <a:ext cx="10972440" cy="1144800"/>
          </a:xfrm>
        </p:spPr>
        <p:txBody>
          <a:bodyPr/>
          <a:lstStyle/>
          <a:p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tr-T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endParaRPr lang="tr-T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3250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734E8-5021-EFEF-390F-4CE0A8E9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z="6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Two-</a:t>
            </a:r>
            <a:r>
              <a:rPr lang="tr-TR" sz="6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Way</a:t>
            </a:r>
            <a:r>
              <a:rPr lang="tr-TR" sz="6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6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Ranging</a:t>
            </a:r>
            <a:r>
              <a:rPr lang="tr-TR" sz="6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6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</a:t>
            </a:r>
            <a:b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Resim 2">
            <a:extLst>
              <a:ext uri="{FF2B5EF4-FFF2-40B4-BE49-F238E27FC236}">
                <a16:creationId xmlns:a16="http://schemas.microsoft.com/office/drawing/2014/main" id="{47C160C4-F34B-A3B8-4075-D35AE199D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832" y="2096027"/>
            <a:ext cx="3384884" cy="42245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181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3591-4B42-CC01-8C20-294D6C694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LOCALIZATION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AE34C-B5FF-4958-F7E8-7B6D5BEF1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Antenna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PDoA.exe   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Antenna Locations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68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F287-2051-5D1D-AB75-15CCC1AA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Antenna</a:t>
            </a:r>
            <a:b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79FFB7-FF07-5688-A83D-42F013922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74" y="1825625"/>
            <a:ext cx="2445451" cy="4351338"/>
          </a:xfrm>
        </p:spPr>
      </p:pic>
    </p:spTree>
    <p:extLst>
      <p:ext uri="{BB962C8B-B14F-4D97-AF65-F5344CB8AC3E}">
        <p14:creationId xmlns:p14="http://schemas.microsoft.com/office/powerpoint/2010/main" val="414173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F52F-F169-1EA4-8869-56144AFC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PDoA.exe   </a:t>
            </a:r>
            <a:b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2EBD19-CAFE-3798-CA91-8C357C2FD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21" y="1825625"/>
            <a:ext cx="8158758" cy="4351338"/>
          </a:xfrm>
        </p:spPr>
      </p:pic>
    </p:spTree>
    <p:extLst>
      <p:ext uri="{BB962C8B-B14F-4D97-AF65-F5344CB8AC3E}">
        <p14:creationId xmlns:p14="http://schemas.microsoft.com/office/powerpoint/2010/main" val="604933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9FE3-6B3F-857D-79E4-0E14E4C1E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Antenna Locations</a:t>
            </a:r>
            <a:b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4A224-1249-45FF-5C7F-AD388C1B6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Eklemeyi </a:t>
            </a:r>
            <a:r>
              <a:rPr lang="tr-TR" dirty="0" err="1"/>
              <a:t>unutmaaa</a:t>
            </a:r>
            <a:endParaRPr lang="en-US" dirty="0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6D7BD87-FBDF-8000-33F8-348B28AFE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0" y="1189454"/>
            <a:ext cx="10407588" cy="480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0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935F-1225-6BC3-B6FF-4E7A5F9AD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Calculations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94FB9-E066-B37F-E102-981590703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382949" y="1825625"/>
            <a:ext cx="7398739" cy="3977280"/>
          </a:xfrm>
        </p:spPr>
        <p:txBody>
          <a:bodyPr>
            <a:normAutofit fontScale="92500" lnSpcReduction="20000"/>
          </a:bodyPr>
          <a:lstStyle/>
          <a:p>
            <a:pPr marL="2223770" marR="2148840" indent="0">
              <a:lnSpc>
                <a:spcPct val="103000"/>
              </a:lnSpc>
              <a:spcAft>
                <a:spcPts val="15"/>
              </a:spcAft>
              <a:buNone/>
            </a:pP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Y-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Axis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23770" marR="2148840" indent="0">
              <a:lnSpc>
                <a:spcPct val="103000"/>
              </a:lnSpc>
              <a:spcAft>
                <a:spcPts val="15"/>
              </a:spcAft>
              <a:buNone/>
            </a:pP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tr-TR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+ d</a:t>
            </a:r>
            <a:r>
              <a:rPr lang="tr-TR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a</a:t>
            </a:r>
            <a:r>
              <a:rPr lang="tr-TR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</a:p>
          <a:p>
            <a:pPr marL="2223770" marR="2148840" indent="0">
              <a:lnSpc>
                <a:spcPct val="103000"/>
              </a:lnSpc>
              <a:spcAft>
                <a:spcPts val="15"/>
              </a:spcAft>
              <a:buNone/>
            </a:pP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tr-TR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+ (c – d)</a:t>
            </a:r>
            <a:r>
              <a:rPr lang="tr-TR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b</a:t>
            </a:r>
            <a:r>
              <a:rPr lang="tr-TR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23770" marR="2148840" indent="0">
              <a:lnSpc>
                <a:spcPct val="103000"/>
              </a:lnSpc>
              <a:spcAft>
                <a:spcPts val="15"/>
              </a:spcAft>
              <a:buNone/>
            </a:pP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e</a:t>
            </a:r>
            <a:r>
              <a:rPr lang="tr-TR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d</a:t>
            </a:r>
            <a:r>
              <a:rPr lang="tr-TR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- a</a:t>
            </a:r>
            <a:r>
              <a:rPr lang="tr-TR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   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148840" indent="0">
              <a:lnSpc>
                <a:spcPct val="103000"/>
              </a:lnSpc>
              <a:spcAft>
                <a:spcPts val="15"/>
              </a:spcAft>
              <a:buNone/>
            </a:pP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     e</a:t>
            </a:r>
            <a:r>
              <a:rPr lang="tr-TR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+ c</a:t>
            </a:r>
            <a:r>
              <a:rPr lang="tr-TR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2cd + d</a:t>
            </a:r>
            <a:r>
              <a:rPr lang="tr-TR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b</a:t>
            </a:r>
            <a:r>
              <a:rPr lang="tr-TR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</a:p>
          <a:p>
            <a:pPr marL="0" marR="2148840" indent="0">
              <a:lnSpc>
                <a:spcPct val="103000"/>
              </a:lnSpc>
              <a:spcAft>
                <a:spcPts val="15"/>
              </a:spcAft>
              <a:buNone/>
            </a:pP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     c</a:t>
            </a:r>
            <a:r>
              <a:rPr lang="tr-TR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2cd = b</a:t>
            </a:r>
            <a:r>
              <a:rPr lang="tr-TR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a</a:t>
            </a:r>
            <a:r>
              <a:rPr lang="tr-TR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2148840" indent="0">
              <a:lnSpc>
                <a:spcPct val="103000"/>
              </a:lnSpc>
              <a:spcAft>
                <a:spcPts val="15"/>
              </a:spcAft>
              <a:buNone/>
            </a:pP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  </a:t>
            </a:r>
            <a:r>
              <a:rPr lang="tr-T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d = b</a:t>
            </a:r>
            <a:r>
              <a:rPr lang="tr-TR" sz="1800" baseline="300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– a</a:t>
            </a:r>
            <a:r>
              <a:rPr lang="tr-TR" sz="1800" baseline="300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- c</a:t>
            </a:r>
            <a:r>
              <a:rPr lang="tr-TR" sz="1800" baseline="300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/ - 2c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23770" marR="2148840" indent="0">
              <a:lnSpc>
                <a:spcPct val="103000"/>
              </a:lnSpc>
              <a:spcAft>
                <a:spcPts val="15"/>
              </a:spcAft>
              <a:buNone/>
            </a:pP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X-</a:t>
            </a:r>
            <a:r>
              <a:rPr lang="tr-T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Axis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23770" marR="2148840" indent="0">
              <a:lnSpc>
                <a:spcPct val="103000"/>
              </a:lnSpc>
              <a:spcAft>
                <a:spcPts val="15"/>
              </a:spcAft>
              <a:buNone/>
            </a:pP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tr-TR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+ d</a:t>
            </a:r>
            <a:r>
              <a:rPr lang="tr-TR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b</a:t>
            </a:r>
            <a:r>
              <a:rPr lang="tr-TR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23770" marR="2148840" indent="0">
              <a:lnSpc>
                <a:spcPct val="103000"/>
              </a:lnSpc>
              <a:spcAft>
                <a:spcPts val="15"/>
              </a:spcAft>
              <a:buNone/>
            </a:pP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tr-TR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b</a:t>
            </a:r>
            <a:r>
              <a:rPr lang="tr-TR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d</a:t>
            </a:r>
            <a:r>
              <a:rPr lang="tr-TR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</a:p>
          <a:p>
            <a:pPr marL="2223770" marR="2148840" indent="0">
              <a:lnSpc>
                <a:spcPct val="103000"/>
              </a:lnSpc>
              <a:spcAft>
                <a:spcPts val="15"/>
              </a:spcAft>
              <a:buNone/>
            </a:pPr>
            <a:r>
              <a:rPr lang="tr-T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e = √ b</a:t>
            </a:r>
            <a:r>
              <a:rPr lang="tr-TR" sz="1800" baseline="300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– d</a:t>
            </a:r>
            <a:r>
              <a:rPr lang="tr-TR" sz="1800" baseline="300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23770" marR="2148840" indent="0">
              <a:lnSpc>
                <a:spcPct val="103000"/>
              </a:lnSpc>
              <a:spcAft>
                <a:spcPts val="15"/>
              </a:spcAft>
              <a:buNone/>
            </a:pPr>
            <a:r>
              <a:rPr lang="tr-T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23770" marR="2148840" indent="0" algn="ctr">
              <a:lnSpc>
                <a:spcPct val="103000"/>
              </a:lnSpc>
              <a:spcAft>
                <a:spcPts val="15"/>
              </a:spcAft>
              <a:buNone/>
            </a:pP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178101F-CD48-14BF-771F-BF695EEF9D4D}"/>
              </a:ext>
            </a:extLst>
          </p:cNvPr>
          <p:cNvSpPr txBox="1"/>
          <p:nvPr/>
        </p:nvSpPr>
        <p:spPr>
          <a:xfrm>
            <a:off x="3185963" y="5149653"/>
            <a:ext cx="40907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dirty="0"/>
              <a:t>a </a:t>
            </a:r>
            <a:r>
              <a:rPr lang="tr-TR" sz="2200" dirty="0" err="1"/>
              <a:t>and</a:t>
            </a:r>
            <a:r>
              <a:rPr lang="tr-TR" sz="2200" dirty="0"/>
              <a:t> b </a:t>
            </a:r>
            <a:r>
              <a:rPr lang="tr-TR" sz="2200" dirty="0" err="1"/>
              <a:t>value</a:t>
            </a:r>
            <a:r>
              <a:rPr lang="tr-TR" sz="2200" dirty="0"/>
              <a:t> </a:t>
            </a:r>
            <a:r>
              <a:rPr lang="tr-TR" sz="2200" dirty="0" err="1"/>
              <a:t>coming</a:t>
            </a:r>
            <a:r>
              <a:rPr lang="tr-TR" sz="2200" dirty="0"/>
              <a:t> </a:t>
            </a:r>
            <a:r>
              <a:rPr lang="tr-TR" sz="2200" dirty="0" err="1"/>
              <a:t>from</a:t>
            </a:r>
            <a:r>
              <a:rPr lang="tr-TR" sz="2200" dirty="0"/>
              <a:t> .</a:t>
            </a:r>
            <a:r>
              <a:rPr lang="tr-TR" sz="2200" dirty="0" err="1"/>
              <a:t>exe</a:t>
            </a:r>
            <a:endParaRPr lang="tr-TR" sz="2200" dirty="0"/>
          </a:p>
          <a:p>
            <a:endParaRPr lang="tr-TR" sz="2200" dirty="0"/>
          </a:p>
          <a:p>
            <a:r>
              <a:rPr lang="tr-TR" sz="2200" dirty="0"/>
              <a:t>c </a:t>
            </a:r>
            <a:r>
              <a:rPr lang="tr-TR" sz="2200" dirty="0" err="1"/>
              <a:t>value</a:t>
            </a:r>
            <a:r>
              <a:rPr lang="tr-TR" sz="2200" dirty="0"/>
              <a:t> </a:t>
            </a:r>
            <a:r>
              <a:rPr lang="tr-TR" sz="2200" dirty="0" err="1"/>
              <a:t>coming</a:t>
            </a:r>
            <a:r>
              <a:rPr lang="tr-TR" sz="2200" dirty="0"/>
              <a:t> </a:t>
            </a:r>
            <a:r>
              <a:rPr lang="tr-TR" sz="2200" dirty="0" err="1"/>
              <a:t>from</a:t>
            </a:r>
            <a:r>
              <a:rPr lang="tr-TR" sz="2200" dirty="0"/>
              <a:t> </a:t>
            </a:r>
            <a:r>
              <a:rPr lang="tr-TR" sz="2200" dirty="0" err="1"/>
              <a:t>user</a:t>
            </a:r>
            <a:endParaRPr lang="tr-TR" sz="2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2D19742-6AFF-5BB2-F833-EFF6CFBFD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21" y="1234332"/>
            <a:ext cx="4201111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8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1036</TotalTime>
  <Words>509</Words>
  <Application>Microsoft Office PowerPoint</Application>
  <PresentationFormat>Geniş ekran</PresentationFormat>
  <Paragraphs>146</Paragraphs>
  <Slides>22</Slides>
  <Notes>7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3</vt:i4>
      </vt:variant>
      <vt:variant>
        <vt:lpstr>Slayt Başlıkları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Symbol</vt:lpstr>
      <vt:lpstr>Times New Roman</vt:lpstr>
      <vt:lpstr>Verdana</vt:lpstr>
      <vt:lpstr>Wingdings</vt:lpstr>
      <vt:lpstr>Office Theme</vt:lpstr>
      <vt:lpstr>Office Theme</vt:lpstr>
      <vt:lpstr>Office Theme</vt:lpstr>
      <vt:lpstr>PowerPoint Sunusu</vt:lpstr>
      <vt:lpstr>PowerPoint Sunusu</vt:lpstr>
      <vt:lpstr>Web Based Method of Literature Search</vt:lpstr>
      <vt:lpstr>Two-Way Ranging Process </vt:lpstr>
      <vt:lpstr>LOCALIZATION</vt:lpstr>
      <vt:lpstr>Antenna </vt:lpstr>
      <vt:lpstr>PDoA.exe    </vt:lpstr>
      <vt:lpstr>Antenna Locations </vt:lpstr>
      <vt:lpstr>Calculations</vt:lpstr>
      <vt:lpstr> &lt;CODE&gt;</vt:lpstr>
      <vt:lpstr>&lt;CODE&gt;</vt:lpstr>
      <vt:lpstr> &lt;CODE&gt;</vt:lpstr>
      <vt:lpstr> &lt;CODE&gt;</vt:lpstr>
      <vt:lpstr>Test Result</vt:lpstr>
      <vt:lpstr>Test Result</vt:lpstr>
      <vt:lpstr>Test Error</vt:lpstr>
      <vt:lpstr>Test Error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Baykal Sarioglu</dc:creator>
  <dc:description/>
  <cp:lastModifiedBy>Hakan Karadeniz</cp:lastModifiedBy>
  <cp:revision>57</cp:revision>
  <dcterms:created xsi:type="dcterms:W3CDTF">2016-02-03T13:05:25Z</dcterms:created>
  <dcterms:modified xsi:type="dcterms:W3CDTF">2022-07-05T06:57:18Z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Geniş ekran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